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4" r:id="rId3"/>
    <p:sldId id="263" r:id="rId4"/>
    <p:sldId id="257" r:id="rId5"/>
    <p:sldId id="258" r:id="rId6"/>
    <p:sldId id="259" r:id="rId7"/>
    <p:sldId id="260" r:id="rId8"/>
    <p:sldId id="261" r:id="rId9"/>
    <p:sldId id="269" r:id="rId10"/>
    <p:sldId id="265" r:id="rId11"/>
    <p:sldId id="274" r:id="rId12"/>
    <p:sldId id="275" r:id="rId13"/>
    <p:sldId id="267" r:id="rId14"/>
    <p:sldId id="266" r:id="rId15"/>
    <p:sldId id="268" r:id="rId16"/>
    <p:sldId id="270" r:id="rId17"/>
    <p:sldId id="271" r:id="rId18"/>
    <p:sldId id="272" r:id="rId19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">
          <p15:clr>
            <a:srgbClr val="A4A3A4"/>
          </p15:clr>
        </p15:guide>
        <p15:guide id="2" orient="horz" pos="1294">
          <p15:clr>
            <a:srgbClr val="A4A3A4"/>
          </p15:clr>
        </p15:guide>
        <p15:guide id="3" orient="horz" pos="3745">
          <p15:clr>
            <a:srgbClr val="A4A3A4"/>
          </p15:clr>
        </p15:guide>
        <p15:guide id="4" orient="horz" pos="3980">
          <p15:clr>
            <a:srgbClr val="A4A3A4"/>
          </p15:clr>
        </p15:guide>
        <p15:guide id="5" orient="horz" pos="1056" userDrawn="1">
          <p15:clr>
            <a:srgbClr val="A4A3A4"/>
          </p15:clr>
        </p15:guide>
        <p15:guide id="6" orient="horz" pos="1741">
          <p15:clr>
            <a:srgbClr val="A4A3A4"/>
          </p15:clr>
        </p15:guide>
        <p15:guide id="7" orient="horz" pos="4183">
          <p15:clr>
            <a:srgbClr val="A4A3A4"/>
          </p15:clr>
        </p15:guide>
        <p15:guide id="8" orient="horz" pos="566">
          <p15:clr>
            <a:srgbClr val="A4A3A4"/>
          </p15:clr>
        </p15:guide>
        <p15:guide id="9" orient="horz" pos="2832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363">
          <p15:clr>
            <a:srgbClr val="A4A3A4"/>
          </p15:clr>
        </p15:guide>
        <p15:guide id="12" pos="5396">
          <p15:clr>
            <a:srgbClr val="A4A3A4"/>
          </p15:clr>
        </p15:guide>
        <p15:guide id="13" pos="282">
          <p15:clr>
            <a:srgbClr val="A4A3A4"/>
          </p15:clr>
        </p15:guide>
        <p15:guide id="14" pos="3784">
          <p15:clr>
            <a:srgbClr val="A4A3A4"/>
          </p15:clr>
        </p15:guide>
        <p15:guide id="15" pos="3736">
          <p15:clr>
            <a:srgbClr val="A4A3A4"/>
          </p15:clr>
        </p15:guide>
        <p15:guide id="16" pos="2179">
          <p15:clr>
            <a:srgbClr val="A4A3A4"/>
          </p15:clr>
        </p15:guide>
        <p15:guide id="17" pos="5464">
          <p15:clr>
            <a:srgbClr val="A4A3A4"/>
          </p15:clr>
        </p15:guide>
        <p15:guide id="18" pos="38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0BF"/>
    <a:srgbClr val="0C8000"/>
    <a:srgbClr val="00BFC0"/>
    <a:srgbClr val="0121FF"/>
    <a:srgbClr val="FF0100"/>
    <a:srgbClr val="FF0504"/>
    <a:srgbClr val="FF38B5"/>
    <a:srgbClr val="000000"/>
    <a:srgbClr val="A4001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67" autoAdjust="0"/>
    <p:restoredTop sz="96197" autoAdjust="0"/>
  </p:normalViewPr>
  <p:slideViewPr>
    <p:cSldViewPr snapToObjects="1" showGuides="1">
      <p:cViewPr>
        <p:scale>
          <a:sx n="120" d="100"/>
          <a:sy n="120" d="100"/>
        </p:scale>
        <p:origin x="1240" y="264"/>
      </p:cViewPr>
      <p:guideLst>
        <p:guide orient="horz" pos="326"/>
        <p:guide orient="horz" pos="1294"/>
        <p:guide orient="horz" pos="3745"/>
        <p:guide orient="horz" pos="3980"/>
        <p:guide orient="horz" pos="1056"/>
        <p:guide orient="horz" pos="1741"/>
        <p:guide orient="horz" pos="4183"/>
        <p:guide orient="horz" pos="566"/>
        <p:guide orient="horz" pos="2832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-31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BF33E-D9A7-42CC-B598-9AD8356CBB5A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ref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AB5D-0CC4-45A8-B4B6-0B8B738A4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61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ref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FD0AC58-0E14-7AF8-F497-77A4078BE5E7}"/>
              </a:ext>
            </a:extLst>
          </p:cNvPr>
          <p:cNvSpPr/>
          <p:nvPr userDrawn="1"/>
        </p:nvSpPr>
        <p:spPr>
          <a:xfrm>
            <a:off x="0" y="0"/>
            <a:ext cx="9144000" cy="3496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213" y="3646170"/>
            <a:ext cx="7989887" cy="218770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0865E-12BA-FCC2-A874-3A8C2870C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83946"/>
            <a:ext cx="1905000" cy="733649"/>
          </a:xfrm>
          <a:prstGeom prst="rect">
            <a:avLst/>
          </a:prstGeom>
        </p:spPr>
      </p:pic>
      <p:pic>
        <p:nvPicPr>
          <p:cNvPr id="3074" name="Picture 2" descr="UKRI+logo - Z-arts">
            <a:extLst>
              <a:ext uri="{FF2B5EF4-FFF2-40B4-BE49-F238E27FC236}">
                <a16:creationId xmlns:a16="http://schemas.microsoft.com/office/drawing/2014/main" id="{02F677AB-7A63-E9C3-FA51-FA89DBF575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35" y="5983946"/>
            <a:ext cx="2384765" cy="70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C4343E-1608-FC2D-A8BB-53FF185282EA}"/>
              </a:ext>
            </a:extLst>
          </p:cNvPr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10895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spcBef>
                <a:spcPts val="0"/>
              </a:spcBef>
              <a:buClr>
                <a:srgbClr val="981E32"/>
              </a:buClr>
              <a:defRPr sz="2200"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 sz="1800"/>
            </a:lvl4pPr>
            <a:lvl5pPr>
              <a:buClr>
                <a:srgbClr val="981E3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C5FF4-57BF-4D2A-D62F-F6C9A30BE9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" y="6364374"/>
            <a:ext cx="1295399" cy="498881"/>
          </a:xfrm>
          <a:prstGeom prst="rect">
            <a:avLst/>
          </a:prstGeom>
        </p:spPr>
      </p:pic>
      <p:pic>
        <p:nvPicPr>
          <p:cNvPr id="13" name="Picture 2" descr="UKRI+logo - Z-arts">
            <a:extLst>
              <a:ext uri="{FF2B5EF4-FFF2-40B4-BE49-F238E27FC236}">
                <a16:creationId xmlns:a16="http://schemas.microsoft.com/office/drawing/2014/main" id="{8872121A-E551-7766-2D1E-82B6EA9D0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364374"/>
            <a:ext cx="1587515" cy="46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3F5470-5A12-9364-1DC1-341C7409AB44}"/>
              </a:ext>
            </a:extLst>
          </p:cNvPr>
          <p:cNvSpPr txBox="1"/>
          <p:nvPr userDrawn="1"/>
        </p:nvSpPr>
        <p:spPr>
          <a:xfrm>
            <a:off x="6629400" y="6434977"/>
            <a:ext cx="1925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</a:rPr>
              <a:t>a.descamps@qub.ac.uk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A302EF0-C85B-4BAF-4052-BC333D2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29091"/>
            <a:ext cx="8961120" cy="753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80E10-16C7-050D-AE92-AC7618F13FE7}"/>
              </a:ext>
            </a:extLst>
          </p:cNvPr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5A105-A187-A184-E9F3-1B0FB73A3C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" y="6364374"/>
            <a:ext cx="1295399" cy="498881"/>
          </a:xfrm>
          <a:prstGeom prst="rect">
            <a:avLst/>
          </a:prstGeom>
        </p:spPr>
      </p:pic>
      <p:pic>
        <p:nvPicPr>
          <p:cNvPr id="11" name="Picture 2" descr="UKRI+logo - Z-arts">
            <a:extLst>
              <a:ext uri="{FF2B5EF4-FFF2-40B4-BE49-F238E27FC236}">
                <a16:creationId xmlns:a16="http://schemas.microsoft.com/office/drawing/2014/main" id="{F4F819C0-0589-3EA0-DC03-45836266F7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364374"/>
            <a:ext cx="1587515" cy="46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B63E3F-4964-2627-C33A-8D5A576F801D}"/>
              </a:ext>
            </a:extLst>
          </p:cNvPr>
          <p:cNvSpPr txBox="1"/>
          <p:nvPr userDrawn="1"/>
        </p:nvSpPr>
        <p:spPr>
          <a:xfrm>
            <a:off x="6629400" y="6434977"/>
            <a:ext cx="1925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</a:rPr>
              <a:t>a.descamps@qub.ac.uk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5FC18144-4ADF-69DE-F28F-9C3FD819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29091"/>
            <a:ext cx="8961120" cy="753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445E39-9337-2155-921D-EA2259A832DD}"/>
              </a:ext>
            </a:extLst>
          </p:cNvPr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1252729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B2FC60-0042-4452-A531-0215C691A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" y="6364374"/>
            <a:ext cx="1295399" cy="498881"/>
          </a:xfrm>
          <a:prstGeom prst="rect">
            <a:avLst/>
          </a:prstGeom>
        </p:spPr>
      </p:pic>
      <p:pic>
        <p:nvPicPr>
          <p:cNvPr id="14" name="Picture 2" descr="UKRI+logo - Z-arts">
            <a:extLst>
              <a:ext uri="{FF2B5EF4-FFF2-40B4-BE49-F238E27FC236}">
                <a16:creationId xmlns:a16="http://schemas.microsoft.com/office/drawing/2014/main" id="{572FA380-6251-89A7-37D0-B9013A67B1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364374"/>
            <a:ext cx="1587515" cy="46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C56EFE-3038-6512-1F4F-9D09ED19854A}"/>
              </a:ext>
            </a:extLst>
          </p:cNvPr>
          <p:cNvSpPr txBox="1"/>
          <p:nvPr userDrawn="1"/>
        </p:nvSpPr>
        <p:spPr>
          <a:xfrm>
            <a:off x="6629400" y="6434977"/>
            <a:ext cx="1925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</a:rPr>
              <a:t>a.descamps@qub.ac.uk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56FB728-5AC8-5389-4DDE-9F7B1435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29091"/>
            <a:ext cx="8961120" cy="753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69939-C169-AED0-94F3-17018062E738}"/>
              </a:ext>
            </a:extLst>
          </p:cNvPr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252728"/>
            <a:ext cx="2442340" cy="248107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3886200"/>
            <a:ext cx="2442340" cy="24320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243584"/>
            <a:ext cx="2442340" cy="506552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243584"/>
            <a:ext cx="3013075" cy="50655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FCF6D6-17DC-A801-14A0-15A226EFE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" y="6364374"/>
            <a:ext cx="1295399" cy="498881"/>
          </a:xfrm>
          <a:prstGeom prst="rect">
            <a:avLst/>
          </a:prstGeom>
        </p:spPr>
      </p:pic>
      <p:pic>
        <p:nvPicPr>
          <p:cNvPr id="15" name="Picture 2" descr="UKRI+logo - Z-arts">
            <a:extLst>
              <a:ext uri="{FF2B5EF4-FFF2-40B4-BE49-F238E27FC236}">
                <a16:creationId xmlns:a16="http://schemas.microsoft.com/office/drawing/2014/main" id="{641EB272-4979-BBC2-B521-B56C97D62D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364374"/>
            <a:ext cx="1587515" cy="46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31CC67-B871-F817-8730-E2BB80BA7024}"/>
              </a:ext>
            </a:extLst>
          </p:cNvPr>
          <p:cNvSpPr txBox="1"/>
          <p:nvPr userDrawn="1"/>
        </p:nvSpPr>
        <p:spPr>
          <a:xfrm>
            <a:off x="6629400" y="6434977"/>
            <a:ext cx="1925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</a:rPr>
              <a:t>a.descamps@qub.ac.uk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A142F6B-BA2A-2764-D215-2B83E184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29091"/>
            <a:ext cx="8961120" cy="7530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346B33-5A4F-FBF5-6A77-97222A2C49C2}"/>
              </a:ext>
            </a:extLst>
          </p:cNvPr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243584"/>
            <a:ext cx="2667000" cy="506552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1243584"/>
            <a:ext cx="5484812" cy="50655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65F03B-491E-662C-C4F8-9E76C33433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" y="6364374"/>
            <a:ext cx="1295399" cy="498881"/>
          </a:xfrm>
          <a:prstGeom prst="rect">
            <a:avLst/>
          </a:prstGeom>
        </p:spPr>
      </p:pic>
      <p:pic>
        <p:nvPicPr>
          <p:cNvPr id="13" name="Picture 2" descr="UKRI+logo - Z-arts">
            <a:extLst>
              <a:ext uri="{FF2B5EF4-FFF2-40B4-BE49-F238E27FC236}">
                <a16:creationId xmlns:a16="http://schemas.microsoft.com/office/drawing/2014/main" id="{B1841082-C836-922D-AD19-A3DD7224AD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364374"/>
            <a:ext cx="1587515" cy="46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FDE8E3-C56F-315D-BB66-04ABADC81863}"/>
              </a:ext>
            </a:extLst>
          </p:cNvPr>
          <p:cNvSpPr txBox="1"/>
          <p:nvPr userDrawn="1"/>
        </p:nvSpPr>
        <p:spPr>
          <a:xfrm>
            <a:off x="6629400" y="6434977"/>
            <a:ext cx="1925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</a:rPr>
              <a:t>a.descamps@qub.ac.uk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693E49DB-8771-09B0-2A22-7751FFF95DCD}"/>
              </a:ext>
            </a:extLst>
          </p:cNvPr>
          <p:cNvSpPr txBox="1">
            <a:spLocks/>
          </p:cNvSpPr>
          <p:nvPr userDrawn="1"/>
        </p:nvSpPr>
        <p:spPr>
          <a:xfrm>
            <a:off x="91440" y="129091"/>
            <a:ext cx="896112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432000"/>
          <a:lstStyle>
            <a:lvl1pPr>
              <a:defRPr b="1" baseline="0">
                <a:solidFill>
                  <a:srgbClr val="FF0000"/>
                </a:solidFill>
              </a:defRPr>
            </a:lvl1pPr>
          </a:lstStyle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***INSTRUCTIONS ON HOW TO APPLY IMAGE MASKING TO SLIDE LAYOUT***</a:t>
            </a:r>
            <a:br>
              <a:rPr lang="en-CA" dirty="0"/>
            </a:br>
            <a:r>
              <a:rPr lang="en-CA" dirty="0"/>
              <a:t>STEP 1: Click icon to insert image</a:t>
            </a:r>
            <a:br>
              <a:rPr lang="en-CA" dirty="0"/>
            </a:br>
            <a:r>
              <a:rPr lang="en-CA" dirty="0"/>
              <a:t>STEP 2: Once image is inserted, right-click image, and choose ‘Send to Back’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243584"/>
            <a:ext cx="8109919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5" r:id="rId3"/>
    <p:sldLayoutId id="2147483674" r:id="rId4"/>
    <p:sldLayoutId id="2147483671" r:id="rId5"/>
    <p:sldLayoutId id="2147483672" r:id="rId6"/>
    <p:sldLayoutId id="2147483673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2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52000" indent="-180000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97A6-FD68-4C04-D63E-83AC927A9D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VISAR Calibration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C1A6B-049F-3BCB-65F8-C088BA2BB6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EuXFEL</a:t>
            </a:r>
            <a:r>
              <a:rPr lang="en-US" dirty="0"/>
              <a:t> 2740: Dipole commissioning </a:t>
            </a:r>
          </a:p>
        </p:txBody>
      </p:sp>
    </p:spTree>
    <p:extLst>
      <p:ext uri="{BB962C8B-B14F-4D97-AF65-F5344CB8AC3E}">
        <p14:creationId xmlns:p14="http://schemas.microsoft.com/office/powerpoint/2010/main" val="405125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9F4FA-5F72-1885-125E-A26A8537D6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5D8501-3E4F-4C6F-B5FE-8E77D66C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time calibration 20 ns sweep window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83F1B89-EDCD-CD9E-9178-11D14136332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86589642"/>
              </p:ext>
            </p:extLst>
          </p:nvPr>
        </p:nvGraphicFramePr>
        <p:xfrm>
          <a:off x="410373" y="2014074"/>
          <a:ext cx="8474709" cy="400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903">
                  <a:extLst>
                    <a:ext uri="{9D8B030D-6E8A-4147-A177-3AD203B41FA5}">
                      <a16:colId xmlns:a16="http://schemas.microsoft.com/office/drawing/2014/main" val="856940443"/>
                    </a:ext>
                  </a:extLst>
                </a:gridCol>
                <a:gridCol w="2824903">
                  <a:extLst>
                    <a:ext uri="{9D8B030D-6E8A-4147-A177-3AD203B41FA5}">
                      <a16:colId xmlns:a16="http://schemas.microsoft.com/office/drawing/2014/main" val="2085909341"/>
                    </a:ext>
                  </a:extLst>
                </a:gridCol>
                <a:gridCol w="2824903">
                  <a:extLst>
                    <a:ext uri="{9D8B030D-6E8A-4147-A177-3AD203B41FA5}">
                      <a16:colId xmlns:a16="http://schemas.microsoft.com/office/drawing/2014/main" val="2732020414"/>
                    </a:ext>
                  </a:extLst>
                </a:gridCol>
              </a:tblGrid>
              <a:tr h="31845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KEPLER1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KEPLER2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Time calibration [ps/pix]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5.80 [using r641-647]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5.51 [using r641-647]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4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Scaling dipole delay (measured vs requested)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0.999 [using r641-647]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 [using r641-647]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99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Scaling sweep delay (measured vs requested)</a:t>
                      </a:r>
                    </a:p>
                    <a:p>
                      <a:r>
                        <a:rPr lang="en-US" sz="1600" dirty="0"/>
                        <a:t>Between -5 ns and 5 ns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0.924 </a:t>
                      </a:r>
                    </a:p>
                    <a:p>
                      <a:r>
                        <a:rPr lang="en-US" sz="1600" dirty="0"/>
                        <a:t>[using r641, r652, r653]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[using r641, r652, r653]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40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Pixel position dipole at 0 ps delay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2111 [using r641]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2126 [using r641]</a:t>
                      </a:r>
                    </a:p>
                    <a:p>
                      <a:endParaRPr 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11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Pixel position dipole fiducial at 0 ps delay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fiducial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2969 [using r641]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71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Pixel position X-ray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2078 [using r668-670]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2117 [using r668-670]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Pixel position X-ray fiducial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fiducial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2244 [using r669]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9634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4AB8AF-F45F-D7A4-A446-5EE75FCE15D5}"/>
              </a:ext>
            </a:extLst>
          </p:cNvPr>
          <p:cNvSpPr txBox="1"/>
          <p:nvPr/>
        </p:nvSpPr>
        <p:spPr>
          <a:xfrm>
            <a:off x="76200" y="1090744"/>
            <a:ext cx="897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positions are given for a 4096x4096 image.</a:t>
            </a:r>
          </a:p>
          <a:p>
            <a:r>
              <a:rPr lang="en-US" dirty="0"/>
              <a:t>If using a </a:t>
            </a:r>
            <a:r>
              <a:rPr lang="en-US" dirty="0" err="1"/>
              <a:t>downsampled</a:t>
            </a:r>
            <a:r>
              <a:rPr lang="en-US" dirty="0"/>
              <a:t> image, all the pixel values need to be divided by the </a:t>
            </a:r>
            <a:r>
              <a:rPr lang="en-US" dirty="0" err="1"/>
              <a:t>downsampling</a:t>
            </a:r>
            <a:r>
              <a:rPr lang="en-US" dirty="0"/>
              <a:t> ratio (for 1024x1024 image, all pixel values need to be divided by 4).</a:t>
            </a:r>
          </a:p>
        </p:txBody>
      </p:sp>
    </p:spTree>
    <p:extLst>
      <p:ext uri="{BB962C8B-B14F-4D97-AF65-F5344CB8AC3E}">
        <p14:creationId xmlns:p14="http://schemas.microsoft.com/office/powerpoint/2010/main" val="88733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9F4FA-5F72-1885-125E-A26A8537D6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5D8501-3E4F-4C6F-B5FE-8E77D66C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time calibration 50 ns sweep window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83F1B89-EDCD-CD9E-9178-11D14136332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081982318"/>
              </p:ext>
            </p:extLst>
          </p:nvPr>
        </p:nvGraphicFramePr>
        <p:xfrm>
          <a:off x="410373" y="2014074"/>
          <a:ext cx="8474709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903">
                  <a:extLst>
                    <a:ext uri="{9D8B030D-6E8A-4147-A177-3AD203B41FA5}">
                      <a16:colId xmlns:a16="http://schemas.microsoft.com/office/drawing/2014/main" val="856940443"/>
                    </a:ext>
                  </a:extLst>
                </a:gridCol>
                <a:gridCol w="2824903">
                  <a:extLst>
                    <a:ext uri="{9D8B030D-6E8A-4147-A177-3AD203B41FA5}">
                      <a16:colId xmlns:a16="http://schemas.microsoft.com/office/drawing/2014/main" val="2085909341"/>
                    </a:ext>
                  </a:extLst>
                </a:gridCol>
                <a:gridCol w="2824903">
                  <a:extLst>
                    <a:ext uri="{9D8B030D-6E8A-4147-A177-3AD203B41FA5}">
                      <a16:colId xmlns:a16="http://schemas.microsoft.com/office/drawing/2014/main" val="2732020414"/>
                    </a:ext>
                  </a:extLst>
                </a:gridCol>
              </a:tblGrid>
              <a:tr h="31845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KEPLER1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KEPLER2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Time calibration [ps/pix]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14.56 [using r650-651]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14.39 [using r650-651]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4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Pixel position dipole at 0 ps delay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2069 [using r650]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2018 [using r650]</a:t>
                      </a:r>
                    </a:p>
                    <a:p>
                      <a:endParaRPr 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11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Pixel position dipole fiducial at 0 ps delay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fiducial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2355 [using r650]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71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Pixel position X-ray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2056 [calculated from 20 ns calibration]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2014 [calculated from 20 ns calibration]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3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4AB8AF-F45F-D7A4-A446-5EE75FCE15D5}"/>
              </a:ext>
            </a:extLst>
          </p:cNvPr>
          <p:cNvSpPr txBox="1"/>
          <p:nvPr/>
        </p:nvSpPr>
        <p:spPr>
          <a:xfrm>
            <a:off x="76200" y="1090744"/>
            <a:ext cx="897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positions are given for a 4096x4096 image.</a:t>
            </a:r>
          </a:p>
          <a:p>
            <a:r>
              <a:rPr lang="en-US" dirty="0"/>
              <a:t>If using a </a:t>
            </a:r>
            <a:r>
              <a:rPr lang="en-US" dirty="0" err="1"/>
              <a:t>downsampled</a:t>
            </a:r>
            <a:r>
              <a:rPr lang="en-US" dirty="0"/>
              <a:t> image, all the pixel values need to be divided by the </a:t>
            </a:r>
            <a:r>
              <a:rPr lang="en-US" dirty="0" err="1"/>
              <a:t>downsampling</a:t>
            </a:r>
            <a:r>
              <a:rPr lang="en-US" dirty="0"/>
              <a:t> ratio (for 1024x1024 image, all pixel values need to be divided by 4).</a:t>
            </a:r>
          </a:p>
        </p:txBody>
      </p:sp>
    </p:spTree>
    <p:extLst>
      <p:ext uri="{BB962C8B-B14F-4D97-AF65-F5344CB8AC3E}">
        <p14:creationId xmlns:p14="http://schemas.microsoft.com/office/powerpoint/2010/main" val="189279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9F4FA-5F72-1885-125E-A26A8537D6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5D8501-3E4F-4C6F-B5FE-8E77D66C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time calibration 10 ns sweep window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83F1B89-EDCD-CD9E-9178-11D14136332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23371717"/>
              </p:ext>
            </p:extLst>
          </p:nvPr>
        </p:nvGraphicFramePr>
        <p:xfrm>
          <a:off x="410373" y="2014074"/>
          <a:ext cx="8474709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903">
                  <a:extLst>
                    <a:ext uri="{9D8B030D-6E8A-4147-A177-3AD203B41FA5}">
                      <a16:colId xmlns:a16="http://schemas.microsoft.com/office/drawing/2014/main" val="856940443"/>
                    </a:ext>
                  </a:extLst>
                </a:gridCol>
                <a:gridCol w="2824903">
                  <a:extLst>
                    <a:ext uri="{9D8B030D-6E8A-4147-A177-3AD203B41FA5}">
                      <a16:colId xmlns:a16="http://schemas.microsoft.com/office/drawing/2014/main" val="2085909341"/>
                    </a:ext>
                  </a:extLst>
                </a:gridCol>
                <a:gridCol w="2824903">
                  <a:extLst>
                    <a:ext uri="{9D8B030D-6E8A-4147-A177-3AD203B41FA5}">
                      <a16:colId xmlns:a16="http://schemas.microsoft.com/office/drawing/2014/main" val="2732020414"/>
                    </a:ext>
                  </a:extLst>
                </a:gridCol>
              </a:tblGrid>
              <a:tr h="31845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KEPLER1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KEPLER2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Time calibration [ps/pix]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2.81 [using r648-649]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2.67 [using r648-649]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4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Pixel position dipole at 0 ps delay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2045 [using r648]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2169 [using r648]</a:t>
                      </a:r>
                    </a:p>
                    <a:p>
                      <a:endParaRPr 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11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Pixel position dipole fiducial at 0 ps delay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fiducial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2637  [using r649]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71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Pixel position X-ray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1977 [calculated from 20 ns calibration]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2150 [calculated from 20 ns calibration]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3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4AB8AF-F45F-D7A4-A446-5EE75FCE15D5}"/>
              </a:ext>
            </a:extLst>
          </p:cNvPr>
          <p:cNvSpPr txBox="1"/>
          <p:nvPr/>
        </p:nvSpPr>
        <p:spPr>
          <a:xfrm>
            <a:off x="76200" y="1090744"/>
            <a:ext cx="897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positions are given for a 4096x4096 image.</a:t>
            </a:r>
          </a:p>
          <a:p>
            <a:r>
              <a:rPr lang="en-US" dirty="0"/>
              <a:t>If using a </a:t>
            </a:r>
            <a:r>
              <a:rPr lang="en-US" dirty="0" err="1"/>
              <a:t>downsampled</a:t>
            </a:r>
            <a:r>
              <a:rPr lang="en-US" dirty="0"/>
              <a:t> image, all the pixel values need to be divided by the </a:t>
            </a:r>
            <a:r>
              <a:rPr lang="en-US" dirty="0" err="1"/>
              <a:t>downsampling</a:t>
            </a:r>
            <a:r>
              <a:rPr lang="en-US" dirty="0"/>
              <a:t> ratio (for 1024x1024 image, all pixel values need to be divided by 4).</a:t>
            </a:r>
          </a:p>
        </p:txBody>
      </p:sp>
    </p:spTree>
    <p:extLst>
      <p:ext uri="{BB962C8B-B14F-4D97-AF65-F5344CB8AC3E}">
        <p14:creationId xmlns:p14="http://schemas.microsoft.com/office/powerpoint/2010/main" val="1056803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4BF248-79D7-8DE9-C62F-27CD3077DD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3E80DCCC-BE5B-CE96-73ED-810B3A2BF4F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219200" y="1235656"/>
            <a:ext cx="6140883" cy="506571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310A90E-33B1-9175-5E81-4DB16FE0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calibration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DBB989-34BC-63C9-947E-9EB9EC8AAB8B}"/>
              </a:ext>
            </a:extLst>
          </p:cNvPr>
          <p:cNvCxnSpPr>
            <a:cxnSpLocks/>
          </p:cNvCxnSpPr>
          <p:nvPr/>
        </p:nvCxnSpPr>
        <p:spPr>
          <a:xfrm>
            <a:off x="2646000" y="2106000"/>
            <a:ext cx="41358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121E44-A43F-95B6-89DF-6247D4C55F91}"/>
              </a:ext>
            </a:extLst>
          </p:cNvPr>
          <p:cNvCxnSpPr>
            <a:cxnSpLocks/>
          </p:cNvCxnSpPr>
          <p:nvPr/>
        </p:nvCxnSpPr>
        <p:spPr>
          <a:xfrm>
            <a:off x="6096000" y="1981200"/>
            <a:ext cx="7620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C22FC2-B677-03CA-B113-B5CA0CDF725E}"/>
              </a:ext>
            </a:extLst>
          </p:cNvPr>
          <p:cNvCxnSpPr>
            <a:cxnSpLocks/>
          </p:cNvCxnSpPr>
          <p:nvPr/>
        </p:nvCxnSpPr>
        <p:spPr>
          <a:xfrm>
            <a:off x="2646000" y="4554000"/>
            <a:ext cx="41358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E816BE-5551-D5CD-BF23-C078F12EC0C6}"/>
              </a:ext>
            </a:extLst>
          </p:cNvPr>
          <p:cNvCxnSpPr>
            <a:cxnSpLocks/>
          </p:cNvCxnSpPr>
          <p:nvPr/>
        </p:nvCxnSpPr>
        <p:spPr>
          <a:xfrm>
            <a:off x="6120000" y="4410000"/>
            <a:ext cx="7620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B5289-90CD-BD12-B2B1-5483755FDC95}"/>
                  </a:ext>
                </a:extLst>
              </p:cNvPr>
              <p:cNvSpPr txBox="1"/>
              <p:nvPr/>
            </p:nvSpPr>
            <p:spPr>
              <a:xfrm>
                <a:off x="6324600" y="2106000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DB5289-90CD-BD12-B2B1-5483755FD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2106000"/>
                <a:ext cx="381000" cy="369332"/>
              </a:xfrm>
              <a:prstGeom prst="rect">
                <a:avLst/>
              </a:prstGeom>
              <a:blipFill>
                <a:blip r:embed="rId3"/>
                <a:stretch>
                  <a:fillRect r="-16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3EBC93-4BFB-DCEB-2DF8-50CF40968009}"/>
                  </a:ext>
                </a:extLst>
              </p:cNvPr>
              <p:cNvSpPr txBox="1"/>
              <p:nvPr/>
            </p:nvSpPr>
            <p:spPr>
              <a:xfrm>
                <a:off x="6417658" y="4554000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3EBC93-4BFB-DCEB-2DF8-50CF40968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58" y="4554000"/>
                <a:ext cx="381000" cy="369332"/>
              </a:xfrm>
              <a:prstGeom prst="rect">
                <a:avLst/>
              </a:prstGeom>
              <a:blipFill>
                <a:blip r:embed="rId4"/>
                <a:stretch>
                  <a:fillRect r="-1612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EEE5DF-624D-CB8B-32D4-FEE7EDADAFEB}"/>
              </a:ext>
            </a:extLst>
          </p:cNvPr>
          <p:cNvCxnSpPr>
            <a:cxnSpLocks/>
          </p:cNvCxnSpPr>
          <p:nvPr/>
        </p:nvCxnSpPr>
        <p:spPr>
          <a:xfrm>
            <a:off x="6891873" y="1915200"/>
            <a:ext cx="0" cy="223934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F64522-9C8E-D894-D273-9C2BBC76FA23}"/>
              </a:ext>
            </a:extLst>
          </p:cNvPr>
          <p:cNvCxnSpPr>
            <a:cxnSpLocks/>
          </p:cNvCxnSpPr>
          <p:nvPr/>
        </p:nvCxnSpPr>
        <p:spPr>
          <a:xfrm>
            <a:off x="6934200" y="4343400"/>
            <a:ext cx="0" cy="223934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FD36C2-F140-4D22-40CB-8196ACF345B2}"/>
              </a:ext>
            </a:extLst>
          </p:cNvPr>
          <p:cNvSpPr txBox="1"/>
          <p:nvPr/>
        </p:nvSpPr>
        <p:spPr>
          <a:xfrm>
            <a:off x="0" y="2209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KEPLER1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93B9E8-FDE9-61E4-751B-06BC229451CD}"/>
              </a:ext>
            </a:extLst>
          </p:cNvPr>
          <p:cNvSpPr txBox="1"/>
          <p:nvPr/>
        </p:nvSpPr>
        <p:spPr>
          <a:xfrm>
            <a:off x="-426" y="5029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KEPLER2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566CA3-31A4-77B3-BA38-9E59BC87C1E5}"/>
                  </a:ext>
                </a:extLst>
              </p:cNvPr>
              <p:cNvSpPr txBox="1"/>
              <p:nvPr/>
            </p:nvSpPr>
            <p:spPr>
              <a:xfrm>
                <a:off x="7470156" y="2027167"/>
                <a:ext cx="1485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.4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𝑝𝑖𝑥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566CA3-31A4-77B3-BA38-9E59BC87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156" y="2027167"/>
                <a:ext cx="1485900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9C3CF1-0592-BF8E-D98C-FED5E80EB37B}"/>
                  </a:ext>
                </a:extLst>
              </p:cNvPr>
              <p:cNvSpPr txBox="1"/>
              <p:nvPr/>
            </p:nvSpPr>
            <p:spPr>
              <a:xfrm>
                <a:off x="7465650" y="4397856"/>
                <a:ext cx="1485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𝑝𝑖𝑥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9C3CF1-0592-BF8E-D98C-FED5E80EB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0" y="4397856"/>
                <a:ext cx="1485900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72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2C870-7688-5556-9B80-64A1ACA97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75295A-08B0-494A-09A5-30993A20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single shock on silicon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B815FA-C296-2F94-F917-D240CC17DF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5825" y="1299369"/>
            <a:ext cx="7251700" cy="4953000"/>
          </a:xfrm>
        </p:spPr>
      </p:pic>
    </p:spTree>
    <p:extLst>
      <p:ext uri="{BB962C8B-B14F-4D97-AF65-F5344CB8AC3E}">
        <p14:creationId xmlns:p14="http://schemas.microsoft.com/office/powerpoint/2010/main" val="328506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F5F5E8-FD0F-2266-B5E4-8B2C7DC66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DAA9C4-B2AF-1ECA-FEEB-608E2790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history single shock on silicon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C50C77-2359-FDCE-4822-5A6BE376C092}"/>
              </a:ext>
            </a:extLst>
          </p:cNvPr>
          <p:cNvSpPr txBox="1"/>
          <p:nvPr/>
        </p:nvSpPr>
        <p:spPr>
          <a:xfrm>
            <a:off x="91440" y="1071618"/>
            <a:ext cx="8077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Sweep delay: “5 ns” (4.61 ns)</a:t>
            </a:r>
          </a:p>
          <a:p>
            <a:r>
              <a:rPr lang="en-US" sz="1200" dirty="0"/>
              <a:t>Sweep window: 20 ns</a:t>
            </a:r>
          </a:p>
          <a:p>
            <a:r>
              <a:rPr lang="en-US" sz="1200" dirty="0"/>
              <a:t>Pulse shape: nominally 10 ns square </a:t>
            </a:r>
          </a:p>
          <a:p>
            <a:r>
              <a:rPr lang="en-US" sz="1200" dirty="0"/>
              <a:t>(don’t see the rising edge of the fiducial – outside the streak window) </a:t>
            </a:r>
          </a:p>
          <a:p>
            <a:r>
              <a:rPr lang="en-US" sz="12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7DE8B3-2CAA-8C16-D70F-5C1D94D8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33" b="46250"/>
          <a:stretch/>
        </p:blipFill>
        <p:spPr>
          <a:xfrm>
            <a:off x="16226" y="1964764"/>
            <a:ext cx="3276600" cy="2167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69044E-3A6A-B415-B5CC-83558B66C87C}"/>
              </a:ext>
            </a:extLst>
          </p:cNvPr>
          <p:cNvSpPr txBox="1"/>
          <p:nvPr/>
        </p:nvSpPr>
        <p:spPr>
          <a:xfrm>
            <a:off x="381000" y="2132465"/>
            <a:ext cx="1600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r842</a:t>
            </a:r>
          </a:p>
          <a:p>
            <a:r>
              <a:rPr lang="en-US" sz="900" dirty="0"/>
              <a:t>Dipole energy: 19 J</a:t>
            </a:r>
          </a:p>
          <a:p>
            <a:r>
              <a:rPr lang="en-US" sz="900" dirty="0"/>
              <a:t>Dipole delay: 9.5 ns</a:t>
            </a:r>
          </a:p>
        </p:txBody>
      </p:sp>
      <p:pic>
        <p:nvPicPr>
          <p:cNvPr id="21" name="Content Placeholder 12">
            <a:extLst>
              <a:ext uri="{FF2B5EF4-FFF2-40B4-BE49-F238E27FC236}">
                <a16:creationId xmlns:a16="http://schemas.microsoft.com/office/drawing/2014/main" id="{A4AB5BC8-F040-7C10-3C33-0BADC5E61D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r="45195" b="46318"/>
          <a:stretch/>
        </p:blipFill>
        <p:spPr>
          <a:xfrm>
            <a:off x="7261" y="4104070"/>
            <a:ext cx="3276600" cy="2139641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289F016-294C-6BFF-C979-D7230050C464}"/>
              </a:ext>
            </a:extLst>
          </p:cNvPr>
          <p:cNvSpPr txBox="1"/>
          <p:nvPr/>
        </p:nvSpPr>
        <p:spPr>
          <a:xfrm>
            <a:off x="304800" y="5173890"/>
            <a:ext cx="1600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r843</a:t>
            </a:r>
          </a:p>
          <a:p>
            <a:r>
              <a:rPr lang="en-US" sz="900" dirty="0"/>
              <a:t>Dipole energy: 28.8 J</a:t>
            </a:r>
          </a:p>
          <a:p>
            <a:r>
              <a:rPr lang="en-US" sz="900" dirty="0"/>
              <a:t>Dipole delay: 9.5 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EEB4C5-30B6-D270-AF0C-95B356C676B2}"/>
              </a:ext>
            </a:extLst>
          </p:cNvPr>
          <p:cNvSpPr txBox="1"/>
          <p:nvPr/>
        </p:nvSpPr>
        <p:spPr>
          <a:xfrm>
            <a:off x="1524000" y="2075870"/>
            <a:ext cx="1030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X-ray timing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FB1D30C-438C-7EA4-ED39-B573BA8A3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851"/>
          <a:stretch/>
        </p:blipFill>
        <p:spPr>
          <a:xfrm>
            <a:off x="6730118" y="2511916"/>
            <a:ext cx="2321093" cy="177558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43433A-1E91-B8A4-206B-4EE61B133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511916"/>
            <a:ext cx="2688391" cy="177558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98A78B1-D766-BB48-6F37-8BA87B4736EB}"/>
              </a:ext>
            </a:extLst>
          </p:cNvPr>
          <p:cNvSpPr txBox="1"/>
          <p:nvPr/>
        </p:nvSpPr>
        <p:spPr>
          <a:xfrm>
            <a:off x="4415690" y="215286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digitizer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754B1A-7550-DC80-9E0F-9E869438C195}"/>
              </a:ext>
            </a:extLst>
          </p:cNvPr>
          <p:cNvSpPr txBox="1"/>
          <p:nvPr/>
        </p:nvSpPr>
        <p:spPr>
          <a:xfrm>
            <a:off x="6934200" y="212947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Dipole fiducial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244483-9B86-09B9-25BD-758EB7053D67}"/>
              </a:ext>
            </a:extLst>
          </p:cNvPr>
          <p:cNvSpPr txBox="1"/>
          <p:nvPr/>
        </p:nvSpPr>
        <p:spPr>
          <a:xfrm>
            <a:off x="3886200" y="4495800"/>
            <a:ext cx="510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 it possible to calibrate one of these two diagnostics (or both) against Dipole energy?</a:t>
            </a:r>
          </a:p>
          <a:p>
            <a:r>
              <a:rPr lang="en-US" sz="1400" b="1" dirty="0"/>
              <a:t>Important to accurately measure the energy in the pulse for more complicated pulse shapes</a:t>
            </a:r>
          </a:p>
        </p:txBody>
      </p:sp>
    </p:spTree>
    <p:extLst>
      <p:ext uri="{BB962C8B-B14F-4D97-AF65-F5344CB8AC3E}">
        <p14:creationId xmlns:p14="http://schemas.microsoft.com/office/powerpoint/2010/main" val="133484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7E7A1-BAE5-1AE9-0059-ECDBA6D25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A2386-0313-0A45-DEB3-3455EEC3FAD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38175" b="46318"/>
          <a:stretch/>
        </p:blipFill>
        <p:spPr>
          <a:xfrm>
            <a:off x="460310" y="1358825"/>
            <a:ext cx="2857501" cy="16541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3780342-528C-1680-9E15-F66BB738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history double shock on silicon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2977B-C1DB-570C-8004-F3B188183F1C}"/>
              </a:ext>
            </a:extLst>
          </p:cNvPr>
          <p:cNvSpPr txBox="1"/>
          <p:nvPr/>
        </p:nvSpPr>
        <p:spPr>
          <a:xfrm>
            <a:off x="685800" y="148295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r846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C0F598-FA8C-3EB8-9B11-E1F7F3E1E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3" b="46250"/>
          <a:stretch/>
        </p:blipFill>
        <p:spPr>
          <a:xfrm>
            <a:off x="457200" y="3010060"/>
            <a:ext cx="2857500" cy="1660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1CC5D0-7AD6-A57C-AE1A-BA3628E055BE}"/>
              </a:ext>
            </a:extLst>
          </p:cNvPr>
          <p:cNvSpPr txBox="1"/>
          <p:nvPr/>
        </p:nvSpPr>
        <p:spPr>
          <a:xfrm>
            <a:off x="685800" y="3094151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r848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B974D-7616-95BF-92D4-07ACB578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33" b="46250"/>
          <a:stretch/>
        </p:blipFill>
        <p:spPr>
          <a:xfrm>
            <a:off x="457200" y="4664161"/>
            <a:ext cx="2857500" cy="1660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147AF2-A5BB-F252-247B-C20056C60373}"/>
              </a:ext>
            </a:extLst>
          </p:cNvPr>
          <p:cNvSpPr txBox="1"/>
          <p:nvPr/>
        </p:nvSpPr>
        <p:spPr>
          <a:xfrm>
            <a:off x="685800" y="4751724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r847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3060A-88D9-6553-504E-079B0DF070A5}"/>
              </a:ext>
            </a:extLst>
          </p:cNvPr>
          <p:cNvSpPr txBox="1"/>
          <p:nvPr/>
        </p:nvSpPr>
        <p:spPr>
          <a:xfrm>
            <a:off x="2743200" y="2071031"/>
            <a:ext cx="4625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Dipole energy: 6.4 J</a:t>
            </a:r>
          </a:p>
          <a:p>
            <a:r>
              <a:rPr lang="en-US" sz="1400" dirty="0"/>
              <a:t>Dipole delay: 9.5 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512CC2-53CB-C4A6-0E04-C107B4E29FCD}"/>
              </a:ext>
            </a:extLst>
          </p:cNvPr>
          <p:cNvSpPr txBox="1"/>
          <p:nvPr/>
        </p:nvSpPr>
        <p:spPr>
          <a:xfrm>
            <a:off x="2770094" y="3704823"/>
            <a:ext cx="4625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Dipole energy: 9.6 J</a:t>
            </a:r>
          </a:p>
          <a:p>
            <a:r>
              <a:rPr lang="en-US" sz="1400" dirty="0"/>
              <a:t>Dipole delay: 9.5 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C2B72-B346-B384-B204-46F71A1191CD}"/>
              </a:ext>
            </a:extLst>
          </p:cNvPr>
          <p:cNvSpPr txBox="1"/>
          <p:nvPr/>
        </p:nvSpPr>
        <p:spPr>
          <a:xfrm>
            <a:off x="2743200" y="5423106"/>
            <a:ext cx="4625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Dipole energy: 13.6 J</a:t>
            </a:r>
          </a:p>
          <a:p>
            <a:r>
              <a:rPr lang="en-US" sz="1400" dirty="0"/>
              <a:t>Dipole delay: 9.5 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190D27-5156-38D0-9312-94EDEB17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212" y="1207116"/>
            <a:ext cx="4153348" cy="25096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9512D9-E4F3-3E35-AC61-3A5A8496489F}"/>
              </a:ext>
            </a:extLst>
          </p:cNvPr>
          <p:cNvCxnSpPr>
            <a:cxnSpLocks/>
          </p:cNvCxnSpPr>
          <p:nvPr/>
        </p:nvCxnSpPr>
        <p:spPr>
          <a:xfrm flipV="1">
            <a:off x="7258939" y="1843774"/>
            <a:ext cx="0" cy="1093586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967B06-C557-EB50-4C65-7F9BCDF251EB}"/>
              </a:ext>
            </a:extLst>
          </p:cNvPr>
          <p:cNvSpPr txBox="1"/>
          <p:nvPr/>
        </p:nvSpPr>
        <p:spPr>
          <a:xfrm>
            <a:off x="6954139" y="2907868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829A7-FA71-1E2B-CDB4-67DD1AE12ECD}"/>
              </a:ext>
            </a:extLst>
          </p:cNvPr>
          <p:cNvSpPr txBox="1"/>
          <p:nvPr/>
        </p:nvSpPr>
        <p:spPr>
          <a:xfrm>
            <a:off x="4789843" y="3907542"/>
            <a:ext cx="4244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Accounting for pulse duration of the pedestal ~ 7 ns</a:t>
            </a:r>
          </a:p>
          <a:p>
            <a:r>
              <a:rPr lang="en-US" sz="1400" dirty="0"/>
              <a:t>Double shock is more like 1:30 intensity </a:t>
            </a:r>
          </a:p>
          <a:p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38D35-13CF-02FE-3E2C-AA5B5CF4E06A}"/>
              </a:ext>
            </a:extLst>
          </p:cNvPr>
          <p:cNvSpPr txBox="1"/>
          <p:nvPr/>
        </p:nvSpPr>
        <p:spPr>
          <a:xfrm>
            <a:off x="914400" y="1026633"/>
            <a:ext cx="46286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8 ns pedestal + 2 ns square</a:t>
            </a:r>
          </a:p>
          <a:p>
            <a:r>
              <a:rPr lang="en-US" sz="1200" dirty="0"/>
              <a:t>1:10 intensity</a:t>
            </a:r>
          </a:p>
        </p:txBody>
      </p:sp>
    </p:spTree>
    <p:extLst>
      <p:ext uri="{BB962C8B-B14F-4D97-AF65-F5344CB8AC3E}">
        <p14:creationId xmlns:p14="http://schemas.microsoft.com/office/powerpoint/2010/main" val="46413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9C223-EC3F-C01D-9F02-75C990A784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1AC0EA-72C2-ABDF-9012-76BF1A9C27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371600" y="1892628"/>
            <a:ext cx="6273800" cy="3365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6F49F44-2F9B-DE4E-55AF-296BF3A0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down-sampling VISAR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46ABE-BA9A-FDB3-EF92-493FD90B3948}"/>
              </a:ext>
            </a:extLst>
          </p:cNvPr>
          <p:cNvSpPr txBox="1"/>
          <p:nvPr/>
        </p:nvSpPr>
        <p:spPr>
          <a:xfrm>
            <a:off x="5334000" y="3276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r843</a:t>
            </a:r>
          </a:p>
          <a:p>
            <a:r>
              <a:rPr lang="en-US" sz="1600" dirty="0"/>
              <a:t>Dipole energy: 28.8 J</a:t>
            </a:r>
          </a:p>
          <a:p>
            <a:r>
              <a:rPr lang="en-US" sz="1600" dirty="0"/>
              <a:t>Dipole delay: 9.5 ns</a:t>
            </a:r>
          </a:p>
        </p:txBody>
      </p:sp>
    </p:spTree>
    <p:extLst>
      <p:ext uri="{BB962C8B-B14F-4D97-AF65-F5344CB8AC3E}">
        <p14:creationId xmlns:p14="http://schemas.microsoft.com/office/powerpoint/2010/main" val="62126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70006-3E77-DE70-2DCB-DECFC068A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343FE-74D4-BB75-70AB-0FD2671474F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6A0199-47B3-95EE-2A8A-B0915DA8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2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322BC-4968-5607-E45F-6E7CA03132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3CAC3B-63A6-F4DD-3723-49D2B3BA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of the </a:t>
            </a:r>
            <a:r>
              <a:rPr lang="en-US" dirty="0" err="1"/>
              <a:t>dewarp</a:t>
            </a:r>
            <a:r>
              <a:rPr lang="en-US" dirty="0"/>
              <a:t> procedure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344E80-AF07-8DD6-7C68-20D801C20C28}"/>
              </a:ext>
            </a:extLst>
          </p:cNvPr>
          <p:cNvSpPr/>
          <p:nvPr/>
        </p:nvSpPr>
        <p:spPr>
          <a:xfrm>
            <a:off x="66040" y="2841888"/>
            <a:ext cx="2804160" cy="762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position of each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8BEF05-D7F1-0681-5A19-668D0D4FA464}"/>
                  </a:ext>
                </a:extLst>
              </p:cNvPr>
              <p:cNvSpPr/>
              <p:nvPr/>
            </p:nvSpPr>
            <p:spPr>
              <a:xfrm>
                <a:off x="91440" y="1143000"/>
                <a:ext cx="2804160" cy="1219200"/>
              </a:xfrm>
              <a:prstGeom prst="rect">
                <a:avLst/>
              </a:prstGeom>
              <a:solidFill>
                <a:schemeClr val="dk1">
                  <a:alpha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Smooth calibration image with a 2D Gaussian kernel </a:t>
                </a:r>
              </a:p>
              <a:p>
                <a:pPr algn="ctr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𝑝𝑖𝑥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8BEF05-D7F1-0681-5A19-668D0D4FA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1143000"/>
                <a:ext cx="2804160" cy="1219200"/>
              </a:xfrm>
              <a:prstGeom prst="rect">
                <a:avLst/>
              </a:prstGeom>
              <a:blipFill>
                <a:blip r:embed="rId2"/>
                <a:stretch>
                  <a:fillRect l="-897" t="-1010" r="-3139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9BE04C20-6A71-D022-C7A8-133BAFF801CC}"/>
              </a:ext>
            </a:extLst>
          </p:cNvPr>
          <p:cNvSpPr/>
          <p:nvPr/>
        </p:nvSpPr>
        <p:spPr>
          <a:xfrm rot="5400000">
            <a:off x="1277620" y="2449644"/>
            <a:ext cx="381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55245-D77F-3293-893E-41D36C8328A6}"/>
              </a:ext>
            </a:extLst>
          </p:cNvPr>
          <p:cNvSpPr/>
          <p:nvPr/>
        </p:nvSpPr>
        <p:spPr>
          <a:xfrm>
            <a:off x="66040" y="4152900"/>
            <a:ext cx="2804160" cy="17907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 position by computing the center of mass of each peak (binary image corresponding to 80% maximum intensity)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FEA705-C6F7-0BDC-75D1-752B99A894B0}"/>
              </a:ext>
            </a:extLst>
          </p:cNvPr>
          <p:cNvSpPr/>
          <p:nvPr/>
        </p:nvSpPr>
        <p:spPr>
          <a:xfrm rot="5400000">
            <a:off x="1272540" y="3716732"/>
            <a:ext cx="381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593DDD-3527-0479-5C93-77CE0B11AFD8}"/>
              </a:ext>
            </a:extLst>
          </p:cNvPr>
          <p:cNvSpPr/>
          <p:nvPr/>
        </p:nvSpPr>
        <p:spPr>
          <a:xfrm>
            <a:off x="3444242" y="5105400"/>
            <a:ext cx="2804160" cy="1143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spacing between adjacent peaks closest to the center of distortion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AC4999F-1683-3460-FF0A-8032626C0386}"/>
              </a:ext>
            </a:extLst>
          </p:cNvPr>
          <p:cNvSpPr/>
          <p:nvPr/>
        </p:nvSpPr>
        <p:spPr>
          <a:xfrm>
            <a:off x="2954021" y="5524500"/>
            <a:ext cx="381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B26E629-19BE-341C-503C-C6861FC41890}"/>
              </a:ext>
            </a:extLst>
          </p:cNvPr>
          <p:cNvSpPr/>
          <p:nvPr/>
        </p:nvSpPr>
        <p:spPr>
          <a:xfrm>
            <a:off x="6357623" y="5562600"/>
            <a:ext cx="381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741BC-2B0A-DC0B-3B60-DB05A11DE81E}"/>
              </a:ext>
            </a:extLst>
          </p:cNvPr>
          <p:cNvSpPr/>
          <p:nvPr/>
        </p:nvSpPr>
        <p:spPr>
          <a:xfrm>
            <a:off x="6847844" y="5353050"/>
            <a:ext cx="2179316" cy="7239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 err="1"/>
              <a:t>dewarp</a:t>
            </a:r>
            <a:r>
              <a:rPr lang="en-US" dirty="0"/>
              <a:t> grid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9AE9FF7-18CE-CD0C-1428-6D69A7CDDE2A}"/>
              </a:ext>
            </a:extLst>
          </p:cNvPr>
          <p:cNvSpPr/>
          <p:nvPr/>
        </p:nvSpPr>
        <p:spPr>
          <a:xfrm>
            <a:off x="2954021" y="4152900"/>
            <a:ext cx="381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B7AAD6-6F23-3217-C73D-0C128542248B}"/>
              </a:ext>
            </a:extLst>
          </p:cNvPr>
          <p:cNvSpPr/>
          <p:nvPr/>
        </p:nvSpPr>
        <p:spPr>
          <a:xfrm>
            <a:off x="3444242" y="3678632"/>
            <a:ext cx="2804160" cy="1143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peaks by columns and lines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0821A82-6890-37CB-8984-C5EEC8AC2EAB}"/>
              </a:ext>
            </a:extLst>
          </p:cNvPr>
          <p:cNvSpPr/>
          <p:nvPr/>
        </p:nvSpPr>
        <p:spPr>
          <a:xfrm rot="16200000">
            <a:off x="4655822" y="3248288"/>
            <a:ext cx="381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C6D06-2B73-CFA4-FB46-11E48EFAE10D}"/>
              </a:ext>
            </a:extLst>
          </p:cNvPr>
          <p:cNvSpPr/>
          <p:nvPr/>
        </p:nvSpPr>
        <p:spPr>
          <a:xfrm>
            <a:off x="3444242" y="2008582"/>
            <a:ext cx="2804160" cy="1143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 6</a:t>
            </a:r>
            <a:r>
              <a:rPr lang="en-US" baseline="30000" dirty="0"/>
              <a:t>th</a:t>
            </a:r>
            <a:r>
              <a:rPr lang="en-US" dirty="0"/>
              <a:t> order polynomial to each column and line</a:t>
            </a:r>
          </a:p>
          <a:p>
            <a:pPr algn="ctr"/>
            <a:r>
              <a:rPr lang="en-US" dirty="0"/>
              <a:t>Refine peak 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A89729-07A9-8CC6-EF25-19EFEC7BAA88}"/>
              </a:ext>
            </a:extLst>
          </p:cNvPr>
          <p:cNvSpPr/>
          <p:nvPr/>
        </p:nvSpPr>
        <p:spPr>
          <a:xfrm>
            <a:off x="6847843" y="2030544"/>
            <a:ext cx="2110739" cy="1143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warp grid as intersection of fitted lines and columns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29C3597-B38B-FCCC-2A07-10EE023FA9CD}"/>
              </a:ext>
            </a:extLst>
          </p:cNvPr>
          <p:cNvSpPr/>
          <p:nvPr/>
        </p:nvSpPr>
        <p:spPr>
          <a:xfrm>
            <a:off x="6357622" y="2436944"/>
            <a:ext cx="381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F2D64-3FA4-A7B7-14C1-020D20EAEE76}"/>
              </a:ext>
            </a:extLst>
          </p:cNvPr>
          <p:cNvSpPr/>
          <p:nvPr/>
        </p:nvSpPr>
        <p:spPr>
          <a:xfrm>
            <a:off x="6822444" y="3678632"/>
            <a:ext cx="2179316" cy="1143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mapping between warp grid and </a:t>
            </a:r>
            <a:r>
              <a:rPr lang="en-US" dirty="0" err="1"/>
              <a:t>dewarp</a:t>
            </a:r>
            <a:r>
              <a:rPr lang="en-US" dirty="0"/>
              <a:t> grid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92A7544-565C-021A-C603-D6B0753CEC1B}"/>
              </a:ext>
            </a:extLst>
          </p:cNvPr>
          <p:cNvSpPr/>
          <p:nvPr/>
        </p:nvSpPr>
        <p:spPr>
          <a:xfrm rot="5400000">
            <a:off x="7747002" y="3260988"/>
            <a:ext cx="381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3D1878E-00CB-394E-AB14-C56A2E50051B}"/>
              </a:ext>
            </a:extLst>
          </p:cNvPr>
          <p:cNvSpPr/>
          <p:nvPr/>
        </p:nvSpPr>
        <p:spPr>
          <a:xfrm rot="16200000">
            <a:off x="7712712" y="4934476"/>
            <a:ext cx="381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6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44A867-04C0-1A50-C422-0A05347613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385AA-DBD4-9083-1F2F-9E51C622609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28600" y="1981200"/>
            <a:ext cx="3543300" cy="36576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ECD3DE-59AB-247B-8E23-B83F3799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the </a:t>
            </a:r>
            <a:r>
              <a:rPr lang="en-US" dirty="0" err="1"/>
              <a:t>dewarp</a:t>
            </a:r>
            <a:r>
              <a:rPr lang="en-US" dirty="0"/>
              <a:t> procedure on the </a:t>
            </a:r>
            <a:r>
              <a:rPr lang="en-US" dirty="0" err="1"/>
              <a:t>spatio</a:t>
            </a:r>
            <a:r>
              <a:rPr lang="en-US" dirty="0"/>
              <a:t>-temporal calibration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FFCF4-A9FA-70F8-8D7C-619DDA59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82" y="1955800"/>
            <a:ext cx="3721100" cy="36576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0DB63AA2-1D89-D889-95ED-F7BCEF57E302}"/>
              </a:ext>
            </a:extLst>
          </p:cNvPr>
          <p:cNvSpPr/>
          <p:nvPr/>
        </p:nvSpPr>
        <p:spPr>
          <a:xfrm>
            <a:off x="4125041" y="3429000"/>
            <a:ext cx="685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36171-BA7B-AF21-0038-39DABEF1B5B3}"/>
              </a:ext>
            </a:extLst>
          </p:cNvPr>
          <p:cNvSpPr txBox="1"/>
          <p:nvPr/>
        </p:nvSpPr>
        <p:spPr>
          <a:xfrm>
            <a:off x="628650" y="124699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KEPLER2 – r1222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6164CC-0EF5-A8FC-B08F-AB7B15DFE1FD}"/>
              </a:ext>
            </a:extLst>
          </p:cNvPr>
          <p:cNvSpPr txBox="1"/>
          <p:nvPr/>
        </p:nvSpPr>
        <p:spPr>
          <a:xfrm>
            <a:off x="457200" y="1616328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</a:t>
            </a:r>
            <a:r>
              <a:rPr lang="en-US" dirty="0"/>
              <a:t> 250 PS - </a:t>
            </a:r>
            <a:r>
              <a:rPr lang="en-US" b="1" dirty="0"/>
              <a:t>OFF</a:t>
            </a:r>
            <a:r>
              <a:rPr lang="en-US" dirty="0"/>
              <a:t> 500 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9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EBD86-8417-E8DB-266B-37CBFD86C5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Content Placeholder 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B5FBCB6-4DB8-231F-8615-6E4E2CAFAF8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97510" y="2372139"/>
            <a:ext cx="8168640" cy="28194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25E391-BB18-9A47-FCB5-C94C87C88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fits to the columns and rows of the calibration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991CD-ABA5-9BFF-E607-0B5F23022F65}"/>
              </a:ext>
            </a:extLst>
          </p:cNvPr>
          <p:cNvSpPr txBox="1"/>
          <p:nvPr/>
        </p:nvSpPr>
        <p:spPr>
          <a:xfrm>
            <a:off x="3962400" y="19812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17B6D-4D34-B0D3-F2BD-6AB6E454F38D}"/>
              </a:ext>
            </a:extLst>
          </p:cNvPr>
          <p:cNvSpPr txBox="1"/>
          <p:nvPr/>
        </p:nvSpPr>
        <p:spPr>
          <a:xfrm>
            <a:off x="6934200" y="1981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503C0-690F-5A9C-7A8D-2BCFE8C7C799}"/>
              </a:ext>
            </a:extLst>
          </p:cNvPr>
          <p:cNvSpPr txBox="1"/>
          <p:nvPr/>
        </p:nvSpPr>
        <p:spPr>
          <a:xfrm>
            <a:off x="368823" y="1815012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Points from </a:t>
            </a:r>
            <a:r>
              <a:rPr lang="en-US" dirty="0" err="1"/>
              <a:t>spatio</a:t>
            </a:r>
            <a:r>
              <a:rPr lang="en-US" dirty="0"/>
              <a:t>-temporal calibration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FDB0F9-ED21-5438-EBA1-C4C6DA82E280}"/>
              </a:ext>
            </a:extLst>
          </p:cNvPr>
          <p:cNvSpPr txBox="1"/>
          <p:nvPr/>
        </p:nvSpPr>
        <p:spPr>
          <a:xfrm>
            <a:off x="2438400" y="1103022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KEPLER2 – R1222 – 20 ns sweep window </a:t>
            </a:r>
          </a:p>
          <a:p>
            <a:pPr algn="ctr"/>
            <a:r>
              <a:rPr lang="en-US" b="1" dirty="0"/>
              <a:t>ON</a:t>
            </a:r>
            <a:r>
              <a:rPr lang="en-US" dirty="0"/>
              <a:t> 250 PS - </a:t>
            </a:r>
            <a:r>
              <a:rPr lang="en-US" b="1" dirty="0"/>
              <a:t>OFF</a:t>
            </a:r>
            <a:r>
              <a:rPr lang="en-US" dirty="0"/>
              <a:t> 500 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D34A6-F4E9-DAB7-0DD3-EBAD41F65B19}"/>
              </a:ext>
            </a:extLst>
          </p:cNvPr>
          <p:cNvSpPr txBox="1"/>
          <p:nvPr/>
        </p:nvSpPr>
        <p:spPr>
          <a:xfrm>
            <a:off x="91440" y="5284113"/>
            <a:ext cx="89611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Calibration rows/columns are fitted using 6</a:t>
            </a:r>
            <a:r>
              <a:rPr lang="en-US" sz="1600" baseline="30000" dirty="0"/>
              <a:t>th</a:t>
            </a:r>
            <a:r>
              <a:rPr lang="en-US" sz="1600" dirty="0"/>
              <a:t> order polynomial to remove high spatial frequency variations (6</a:t>
            </a:r>
            <a:r>
              <a:rPr lang="en-US" sz="1600" baseline="30000" dirty="0"/>
              <a:t>th</a:t>
            </a:r>
            <a:r>
              <a:rPr lang="en-US" sz="1600" dirty="0"/>
              <a:t> order lowest order than qualitatively goes through all calibration points).</a:t>
            </a:r>
          </a:p>
          <a:p>
            <a:r>
              <a:rPr lang="en-US" sz="1600" dirty="0"/>
              <a:t>Refined calibration points constructed from intersection of fitted rows and columns.</a:t>
            </a:r>
          </a:p>
        </p:txBody>
      </p:sp>
    </p:spTree>
    <p:extLst>
      <p:ext uri="{BB962C8B-B14F-4D97-AF65-F5344CB8AC3E}">
        <p14:creationId xmlns:p14="http://schemas.microsoft.com/office/powerpoint/2010/main" val="419417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EFB31F-C9C0-3C2E-9F24-3C52FE95B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48E539-1006-1FB6-6679-6010F44E006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52400" y="1981200"/>
            <a:ext cx="3962400" cy="32651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9663F4-7BC6-1266-244C-B93CCEA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on the previous </a:t>
            </a:r>
            <a:r>
              <a:rPr lang="en-US" dirty="0" err="1"/>
              <a:t>dewarp</a:t>
            </a:r>
            <a:r>
              <a:rPr lang="en-US" dirty="0"/>
              <a:t> calibration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8B201-9CEF-40BB-F91A-7A5633461399}"/>
              </a:ext>
            </a:extLst>
          </p:cNvPr>
          <p:cNvSpPr txBox="1"/>
          <p:nvPr/>
        </p:nvSpPr>
        <p:spPr>
          <a:xfrm>
            <a:off x="266700" y="1092146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Dewarp</a:t>
            </a:r>
            <a:r>
              <a:rPr lang="en-US" dirty="0"/>
              <a:t> image </a:t>
            </a:r>
          </a:p>
          <a:p>
            <a:pPr algn="ctr"/>
            <a:r>
              <a:rPr lang="en-US" b="1" dirty="0"/>
              <a:t>without</a:t>
            </a:r>
            <a:r>
              <a:rPr lang="en-US" dirty="0"/>
              <a:t> polynomial fitting</a:t>
            </a:r>
          </a:p>
          <a:p>
            <a:pPr algn="ctr"/>
            <a:r>
              <a:rPr lang="en-US" dirty="0"/>
              <a:t>(KEPLER1) 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BA4C80-EF4A-F936-2027-CB69597C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596" y="2007221"/>
            <a:ext cx="3962400" cy="3239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ED4DB6-1022-4AFB-3A8F-A382D0CDD300}"/>
              </a:ext>
            </a:extLst>
          </p:cNvPr>
          <p:cNvSpPr txBox="1"/>
          <p:nvPr/>
        </p:nvSpPr>
        <p:spPr>
          <a:xfrm>
            <a:off x="5125896" y="1092146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Dewarp</a:t>
            </a:r>
            <a:r>
              <a:rPr lang="en-US" dirty="0"/>
              <a:t> image </a:t>
            </a:r>
          </a:p>
          <a:p>
            <a:pPr algn="ctr"/>
            <a:r>
              <a:rPr lang="en-US" b="1" dirty="0"/>
              <a:t>with</a:t>
            </a:r>
            <a:r>
              <a:rPr lang="en-US" dirty="0"/>
              <a:t> polynomial fitting </a:t>
            </a:r>
          </a:p>
          <a:p>
            <a:pPr algn="ctr"/>
            <a:r>
              <a:rPr lang="en-US" dirty="0"/>
              <a:t>(KEPLER1)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89F3C9-B59C-94ED-EE91-CC43273547F6}"/>
              </a:ext>
            </a:extLst>
          </p:cNvPr>
          <p:cNvCxnSpPr>
            <a:cxnSpLocks/>
          </p:cNvCxnSpPr>
          <p:nvPr/>
        </p:nvCxnSpPr>
        <p:spPr>
          <a:xfrm flipH="1">
            <a:off x="2743200" y="2916000"/>
            <a:ext cx="3886200" cy="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4D06FD-DCF6-67CD-21D1-BE2FE4CBA1A1}"/>
              </a:ext>
            </a:extLst>
          </p:cNvPr>
          <p:cNvSpPr txBox="1"/>
          <p:nvPr/>
        </p:nvSpPr>
        <p:spPr>
          <a:xfrm>
            <a:off x="555625" y="5534794"/>
            <a:ext cx="803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rapid oscillations in the fringes with the polynomial fitting</a:t>
            </a:r>
          </a:p>
          <a:p>
            <a:r>
              <a:rPr lang="en-US" dirty="0"/>
              <a:t>Not as sensitive to the fitted position of the points in the calibration image </a:t>
            </a:r>
          </a:p>
        </p:txBody>
      </p:sp>
    </p:spTree>
    <p:extLst>
      <p:ext uri="{BB962C8B-B14F-4D97-AF65-F5344CB8AC3E}">
        <p14:creationId xmlns:p14="http://schemas.microsoft.com/office/powerpoint/2010/main" val="372673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47C62-C260-98A0-991E-5DC231804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67DED3-5D2E-34E5-A66B-6CE75003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time axis for 20 ns sweep window</a:t>
            </a:r>
          </a:p>
        </p:txBody>
      </p:sp>
      <p:pic>
        <p:nvPicPr>
          <p:cNvPr id="10" name="Picture 9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7FCE0CE5-B4C9-B229-72CC-7649CA75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0" r="47059" b="45588"/>
          <a:stretch/>
        </p:blipFill>
        <p:spPr>
          <a:xfrm>
            <a:off x="3946881" y="2209800"/>
            <a:ext cx="5029200" cy="3352800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CB88A3D9-BAA1-4601-1047-45C1617C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902"/>
          <a:stretch/>
        </p:blipFill>
        <p:spPr>
          <a:xfrm>
            <a:off x="533400" y="1143000"/>
            <a:ext cx="3124200" cy="2552263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EFB987CE-C445-3238-A52F-9B4CFC5B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02"/>
          <a:stretch/>
        </p:blipFill>
        <p:spPr>
          <a:xfrm>
            <a:off x="533400" y="3753425"/>
            <a:ext cx="3159424" cy="25810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1A9E48-1E1C-7BA4-B5D9-067B9C061D43}"/>
              </a:ext>
            </a:extLst>
          </p:cNvPr>
          <p:cNvSpPr txBox="1"/>
          <p:nvPr/>
        </p:nvSpPr>
        <p:spPr>
          <a:xfrm>
            <a:off x="914400" y="12308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KEPLER1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654CF-F417-E608-3043-5117C285EC25}"/>
              </a:ext>
            </a:extLst>
          </p:cNvPr>
          <p:cNvSpPr txBox="1"/>
          <p:nvPr/>
        </p:nvSpPr>
        <p:spPr>
          <a:xfrm>
            <a:off x="913681" y="3886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KEPLER2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5C3C5-3284-4E7E-76F8-1498289C1B47}"/>
              </a:ext>
            </a:extLst>
          </p:cNvPr>
          <p:cNvSpPr txBox="1"/>
          <p:nvPr/>
        </p:nvSpPr>
        <p:spPr>
          <a:xfrm>
            <a:off x="4037881" y="1230868"/>
            <a:ext cx="484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time delay of dipole and track the pixel position of the right 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938EF-3701-D9AF-9B5B-5ABD03E90088}"/>
              </a:ext>
            </a:extLst>
          </p:cNvPr>
          <p:cNvSpPr txBox="1"/>
          <p:nvPr/>
        </p:nvSpPr>
        <p:spPr>
          <a:xfrm>
            <a:off x="4724400" y="4638652"/>
            <a:ext cx="4628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 ns sweep window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49382-CA51-9C71-BDBF-84950D187709}"/>
              </a:ext>
            </a:extLst>
          </p:cNvPr>
          <p:cNvSpPr txBox="1"/>
          <p:nvPr/>
        </p:nvSpPr>
        <p:spPr>
          <a:xfrm>
            <a:off x="4326912" y="5387797"/>
            <a:ext cx="47256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 ns square pulse</a:t>
            </a:r>
          </a:p>
          <a:p>
            <a:r>
              <a:rPr lang="en-US" dirty="0"/>
              <a:t>In this images time goes right to left.</a:t>
            </a:r>
          </a:p>
          <a:p>
            <a:r>
              <a:rPr lang="en-US" dirty="0"/>
              <a:t>The calibration values are given for time flowing left to right. </a:t>
            </a:r>
          </a:p>
        </p:txBody>
      </p:sp>
    </p:spTree>
    <p:extLst>
      <p:ext uri="{BB962C8B-B14F-4D97-AF65-F5344CB8AC3E}">
        <p14:creationId xmlns:p14="http://schemas.microsoft.com/office/powerpoint/2010/main" val="354817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EEEB0C-F811-45E5-8D3C-CA33838AB4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87E312-8F79-6149-3B80-DC35C200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jitter</a:t>
            </a:r>
          </a:p>
        </p:txBody>
      </p:sp>
      <p:pic>
        <p:nvPicPr>
          <p:cNvPr id="6" name="Picture 5" descr="A graph of a graph with a dotted line&#10;&#10;Description automatically generated">
            <a:extLst>
              <a:ext uri="{FF2B5EF4-FFF2-40B4-BE49-F238E27FC236}">
                <a16:creationId xmlns:a16="http://schemas.microsoft.com/office/drawing/2014/main" id="{E3FB667E-161C-85EB-6DAE-BD7761361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" r="46667" b="46169"/>
          <a:stretch/>
        </p:blipFill>
        <p:spPr>
          <a:xfrm>
            <a:off x="6083705" y="1458758"/>
            <a:ext cx="3048000" cy="304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270D12-EB0E-64EF-46F6-B9F059BCB862}"/>
              </a:ext>
            </a:extLst>
          </p:cNvPr>
          <p:cNvCxnSpPr>
            <a:cxnSpLocks/>
          </p:cNvCxnSpPr>
          <p:nvPr/>
        </p:nvCxnSpPr>
        <p:spPr>
          <a:xfrm>
            <a:off x="8574264" y="1725809"/>
            <a:ext cx="302703" cy="315269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1CFF13-888E-D85F-86A1-935EAED0A13D}"/>
              </a:ext>
            </a:extLst>
          </p:cNvPr>
          <p:cNvSpPr txBox="1"/>
          <p:nvPr/>
        </p:nvSpPr>
        <p:spPr>
          <a:xfrm>
            <a:off x="2796518" y="1090310"/>
            <a:ext cx="304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Edge position of dipole vs the dipole fiducial on KEPLER2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C44C7E-3F4E-F167-747E-B65B0ED73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" r="46667" b="46667"/>
          <a:stretch/>
        </p:blipFill>
        <p:spPr>
          <a:xfrm>
            <a:off x="2667000" y="1496064"/>
            <a:ext cx="2952842" cy="2891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E112F3-69D2-658F-4105-098FCE219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4" y="1661368"/>
            <a:ext cx="2388929" cy="2293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6A9F22-F657-4CBA-A305-83B359331123}"/>
              </a:ext>
            </a:extLst>
          </p:cNvPr>
          <p:cNvSpPr txBox="1"/>
          <p:nvPr/>
        </p:nvSpPr>
        <p:spPr>
          <a:xfrm>
            <a:off x="-115031" y="1084383"/>
            <a:ext cx="2884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Jitter of the edge of X-ray </a:t>
            </a:r>
          </a:p>
          <a:p>
            <a:pPr algn="ctr"/>
            <a:r>
              <a:rPr lang="en-US" sz="1200" dirty="0"/>
              <a:t>fiducial on KEPLER2 (r669)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FB7775-BB89-B17B-3FDA-563BB8372B92}"/>
              </a:ext>
            </a:extLst>
          </p:cNvPr>
          <p:cNvCxnSpPr>
            <a:cxnSpLocks/>
          </p:cNvCxnSpPr>
          <p:nvPr/>
        </p:nvCxnSpPr>
        <p:spPr>
          <a:xfrm>
            <a:off x="1186955" y="1725809"/>
            <a:ext cx="0" cy="409681"/>
          </a:xfrm>
          <a:prstGeom prst="line">
            <a:avLst/>
          </a:prstGeom>
          <a:ln w="222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82A0C9-D472-303B-8459-39B8B9EB33DB}"/>
              </a:ext>
            </a:extLst>
          </p:cNvPr>
          <p:cNvSpPr txBox="1"/>
          <p:nvPr/>
        </p:nvSpPr>
        <p:spPr>
          <a:xfrm>
            <a:off x="1243762" y="1726954"/>
            <a:ext cx="1140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X-ray fiducial edge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FFF20E-FAD4-F91B-7B99-87F6F7BBE7A6}"/>
              </a:ext>
            </a:extLst>
          </p:cNvPr>
          <p:cNvSpPr txBox="1"/>
          <p:nvPr/>
        </p:nvSpPr>
        <p:spPr>
          <a:xfrm>
            <a:off x="0" y="4415648"/>
            <a:ext cx="2360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Timing jitter of the X-ray with respect to KEPLER2: </a:t>
            </a:r>
            <a:r>
              <a:rPr lang="en-US" sz="1200" b="1" dirty="0"/>
              <a:t>95 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3282E7-5810-8D39-840F-35047063AE5D}"/>
              </a:ext>
            </a:extLst>
          </p:cNvPr>
          <p:cNvSpPr txBox="1"/>
          <p:nvPr/>
        </p:nvSpPr>
        <p:spPr>
          <a:xfrm>
            <a:off x="2304407" y="4415648"/>
            <a:ext cx="351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Dipole fiducial and dipole rising edge move together on streak </a:t>
            </a:r>
          </a:p>
          <a:p>
            <a:pPr algn="ctr"/>
            <a:r>
              <a:rPr lang="en-US" sz="1200" dirty="0"/>
              <a:t>(regardless if dipole or the streak moves in time) </a:t>
            </a:r>
          </a:p>
          <a:p>
            <a:pPr algn="ctr"/>
            <a:r>
              <a:rPr lang="en-US" sz="1200" dirty="0"/>
              <a:t>Jitter of the dipole AND streak combined: </a:t>
            </a:r>
            <a:r>
              <a:rPr lang="en-US" sz="1200" b="1" dirty="0"/>
              <a:t>130 ps</a:t>
            </a:r>
          </a:p>
          <a:p>
            <a:pPr algn="ctr"/>
            <a:r>
              <a:rPr lang="en-US" sz="1200" dirty="0"/>
              <a:t>Accuracy of rising edge finding: </a:t>
            </a:r>
            <a:r>
              <a:rPr lang="en-US" sz="1200" b="1" dirty="0"/>
              <a:t>15 ps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A9B49C-92E8-3A36-58EB-918C07E11161}"/>
              </a:ext>
            </a:extLst>
          </p:cNvPr>
          <p:cNvCxnSpPr>
            <a:cxnSpLocks/>
          </p:cNvCxnSpPr>
          <p:nvPr/>
        </p:nvCxnSpPr>
        <p:spPr>
          <a:xfrm flipV="1">
            <a:off x="3668373" y="2282045"/>
            <a:ext cx="1599243" cy="1613509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6A5987B-B054-4FA3-EEE0-96BE49D21A11}"/>
              </a:ext>
            </a:extLst>
          </p:cNvPr>
          <p:cNvSpPr txBox="1"/>
          <p:nvPr/>
        </p:nvSpPr>
        <p:spPr>
          <a:xfrm rot="18900256">
            <a:off x="4269745" y="3039095"/>
            <a:ext cx="76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130 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831492-0CD6-260B-4C0E-CAA47437DA6C}"/>
              </a:ext>
            </a:extLst>
          </p:cNvPr>
          <p:cNvCxnSpPr>
            <a:cxnSpLocks/>
          </p:cNvCxnSpPr>
          <p:nvPr/>
        </p:nvCxnSpPr>
        <p:spPr>
          <a:xfrm>
            <a:off x="5043731" y="1789049"/>
            <a:ext cx="298080" cy="325274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4383546-A5BB-A3B8-F292-9C6F12253321}"/>
              </a:ext>
            </a:extLst>
          </p:cNvPr>
          <p:cNvSpPr txBox="1"/>
          <p:nvPr/>
        </p:nvSpPr>
        <p:spPr>
          <a:xfrm rot="2846752">
            <a:off x="5047463" y="1789856"/>
            <a:ext cx="76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15 ps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2D9578-4ACF-03F0-5EEA-54FFA4EA076D}"/>
              </a:ext>
            </a:extLst>
          </p:cNvPr>
          <p:cNvSpPr txBox="1"/>
          <p:nvPr/>
        </p:nvSpPr>
        <p:spPr>
          <a:xfrm>
            <a:off x="5715000" y="4467574"/>
            <a:ext cx="3510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Dipole jitter moves the rising edge of dipole by the same amount on both streaks. </a:t>
            </a:r>
          </a:p>
          <a:p>
            <a:pPr algn="ctr"/>
            <a:r>
              <a:rPr lang="en-US" sz="1200" dirty="0"/>
              <a:t>Jitter of the dipole AND streak combined: </a:t>
            </a:r>
            <a:r>
              <a:rPr lang="en-US" sz="1200" b="1" dirty="0"/>
              <a:t>130 ps</a:t>
            </a:r>
          </a:p>
          <a:p>
            <a:pPr algn="ctr"/>
            <a:endParaRPr lang="en-US" sz="1200" dirty="0"/>
          </a:p>
          <a:p>
            <a:pPr algn="ctr"/>
            <a:r>
              <a:rPr lang="en-US" sz="1050" dirty="0"/>
              <a:t>In practice jitter in the orthogonal direction would give the jitter between the both streaks. Here the measurement is limited by the accuracy of finding the rising edge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EC62C2-343A-8220-C0E7-3A0F2FC13417}"/>
              </a:ext>
            </a:extLst>
          </p:cNvPr>
          <p:cNvSpPr txBox="1"/>
          <p:nvPr/>
        </p:nvSpPr>
        <p:spPr>
          <a:xfrm>
            <a:off x="5992200" y="10668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Jitter of the edge of the dipole fiducial on KEPLER2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A11B4A0-E4EE-49A6-A5A2-9672D85F1048}"/>
              </a:ext>
            </a:extLst>
          </p:cNvPr>
          <p:cNvCxnSpPr>
            <a:cxnSpLocks/>
          </p:cNvCxnSpPr>
          <p:nvPr/>
        </p:nvCxnSpPr>
        <p:spPr>
          <a:xfrm flipV="1">
            <a:off x="7086600" y="2291460"/>
            <a:ext cx="1599243" cy="1613509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746D1E0-DE24-47E8-7017-C90B992D97A7}"/>
              </a:ext>
            </a:extLst>
          </p:cNvPr>
          <p:cNvSpPr txBox="1"/>
          <p:nvPr/>
        </p:nvSpPr>
        <p:spPr>
          <a:xfrm rot="18900256">
            <a:off x="7687972" y="3048510"/>
            <a:ext cx="76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130 ps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3B161C-874D-4177-B826-72F9EFBA80DD}"/>
              </a:ext>
            </a:extLst>
          </p:cNvPr>
          <p:cNvSpPr txBox="1"/>
          <p:nvPr/>
        </p:nvSpPr>
        <p:spPr>
          <a:xfrm rot="2846752">
            <a:off x="8548588" y="1706502"/>
            <a:ext cx="76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 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BDAF9-A03A-8F50-639B-962DF23C4AD7}"/>
              </a:ext>
            </a:extLst>
          </p:cNvPr>
          <p:cNvSpPr txBox="1"/>
          <p:nvPr/>
        </p:nvSpPr>
        <p:spPr>
          <a:xfrm>
            <a:off x="91440" y="5657809"/>
            <a:ext cx="707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Timing jitter streak: 95 ps</a:t>
            </a:r>
          </a:p>
          <a:p>
            <a:r>
              <a:rPr lang="en-US" b="1" dirty="0"/>
              <a:t>Dipole jitter: 90 ps </a:t>
            </a:r>
            <a:r>
              <a:rPr lang="en-US" sz="1200" dirty="0"/>
              <a:t>(Dipole and Streak jitter assumed independent)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4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666D7-FD05-5ECD-0B4D-C2DEE0A5A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Content Placeholder 5" descr="A graph with a green line&#10;&#10;Description automatically generated">
            <a:extLst>
              <a:ext uri="{FF2B5EF4-FFF2-40B4-BE49-F238E27FC236}">
                <a16:creationId xmlns:a16="http://schemas.microsoft.com/office/drawing/2014/main" id="{30EEC3B8-B222-CF3A-D81D-F49A9C458B7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46782" b="46318"/>
          <a:stretch/>
        </p:blipFill>
        <p:spPr>
          <a:xfrm>
            <a:off x="3449965" y="1766327"/>
            <a:ext cx="5305169" cy="356767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A9E1BF-05AB-3B32-65E7-9D5386CF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sweep window delay for 20 ns sweep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BF009-D2AF-AB6C-54E1-376264FB1B28}"/>
              </a:ext>
            </a:extLst>
          </p:cNvPr>
          <p:cNvSpPr txBox="1"/>
          <p:nvPr/>
        </p:nvSpPr>
        <p:spPr>
          <a:xfrm>
            <a:off x="1447137" y="5842181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Sweep window does not move by the requested amount!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37089-CBA3-F909-4EBD-8EEBA52780A8}"/>
              </a:ext>
            </a:extLst>
          </p:cNvPr>
          <p:cNvSpPr txBox="1"/>
          <p:nvPr/>
        </p:nvSpPr>
        <p:spPr>
          <a:xfrm>
            <a:off x="1066800" y="1156447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Dipole arrives at 0 ns time delay and we move the sweep windows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3F17C-4241-4ABC-18A2-5C5C00700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01"/>
          <a:stretch/>
        </p:blipFill>
        <p:spPr>
          <a:xfrm>
            <a:off x="624669" y="3745322"/>
            <a:ext cx="2117868" cy="2032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9F9FB7-445D-9F82-6BA2-4C04F14B98C3}"/>
              </a:ext>
            </a:extLst>
          </p:cNvPr>
          <p:cNvSpPr txBox="1"/>
          <p:nvPr/>
        </p:nvSpPr>
        <p:spPr>
          <a:xfrm>
            <a:off x="769203" y="380989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r652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1B306A-27EB-4082-75A4-08632EA2D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2" y="1591121"/>
            <a:ext cx="2117868" cy="20465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3943A3-2170-A478-A785-9154A012DE6C}"/>
              </a:ext>
            </a:extLst>
          </p:cNvPr>
          <p:cNvSpPr txBox="1"/>
          <p:nvPr/>
        </p:nvSpPr>
        <p:spPr>
          <a:xfrm>
            <a:off x="769203" y="1650107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r641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71F04-83C6-11F9-D995-704000D60251}"/>
              </a:ext>
            </a:extLst>
          </p:cNvPr>
          <p:cNvSpPr txBox="1"/>
          <p:nvPr/>
        </p:nvSpPr>
        <p:spPr>
          <a:xfrm>
            <a:off x="794382" y="3228550"/>
            <a:ext cx="165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Sweep: 0 ns delay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43B27B-D169-BA83-10E5-33342B26AC47}"/>
              </a:ext>
            </a:extLst>
          </p:cNvPr>
          <p:cNvSpPr txBox="1"/>
          <p:nvPr/>
        </p:nvSpPr>
        <p:spPr>
          <a:xfrm>
            <a:off x="808297" y="5400678"/>
            <a:ext cx="165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Sweep: “-5 ns” delay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7FA84-600E-503B-A836-DE6D52DE2D76}"/>
              </a:ext>
            </a:extLst>
          </p:cNvPr>
          <p:cNvSpPr txBox="1"/>
          <p:nvPr/>
        </p:nvSpPr>
        <p:spPr>
          <a:xfrm>
            <a:off x="1283642" y="1650106"/>
            <a:ext cx="165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Dipole: 0 ns delay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A7C12-41EE-C191-0515-67483790FB60}"/>
              </a:ext>
            </a:extLst>
          </p:cNvPr>
          <p:cNvSpPr txBox="1"/>
          <p:nvPr/>
        </p:nvSpPr>
        <p:spPr>
          <a:xfrm>
            <a:off x="1283642" y="3806722"/>
            <a:ext cx="165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Dipole: 0 ns delay</a:t>
            </a:r>
          </a:p>
        </p:txBody>
      </p:sp>
    </p:spTree>
    <p:extLst>
      <p:ext uri="{BB962C8B-B14F-4D97-AF65-F5344CB8AC3E}">
        <p14:creationId xmlns:p14="http://schemas.microsoft.com/office/powerpoint/2010/main" val="322464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E232ED-2AA7-9327-A718-168D5BE35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263EF9-F6FC-E13E-FCB7-E0651F5063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58383"/>
          <a:stretch/>
        </p:blipFill>
        <p:spPr>
          <a:xfrm>
            <a:off x="278392" y="1544233"/>
            <a:ext cx="3546475" cy="338076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3B51CE-2E45-EBA6-7D83-F6041D95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 pulse duration measured using the fiducial on KEPLER2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C273591-F383-6CBF-84E8-A717CC89D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/>
          <a:stretch/>
        </p:blipFill>
        <p:spPr>
          <a:xfrm>
            <a:off x="5319135" y="1544233"/>
            <a:ext cx="3546475" cy="3380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68A847-5B72-AAE9-E40A-28DFAE2EC64C}"/>
              </a:ext>
            </a:extLst>
          </p:cNvPr>
          <p:cNvSpPr txBox="1"/>
          <p:nvPr/>
        </p:nvSpPr>
        <p:spPr>
          <a:xfrm>
            <a:off x="3059692" y="169035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r857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2CAC0-E16A-01B3-ABB2-F310629C6AF9}"/>
              </a:ext>
            </a:extLst>
          </p:cNvPr>
          <p:cNvSpPr txBox="1"/>
          <p:nvPr/>
        </p:nvSpPr>
        <p:spPr>
          <a:xfrm>
            <a:off x="8179362" y="167600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r869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F35A3-0133-317C-10E8-2106140768A1}"/>
              </a:ext>
            </a:extLst>
          </p:cNvPr>
          <p:cNvSpPr txBox="1"/>
          <p:nvPr/>
        </p:nvSpPr>
        <p:spPr>
          <a:xfrm>
            <a:off x="2106305" y="4204958"/>
            <a:ext cx="1701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20 ns sweep</a:t>
            </a:r>
          </a:p>
          <a:p>
            <a:r>
              <a:rPr lang="en-US" sz="1400" dirty="0">
                <a:solidFill>
                  <a:schemeClr val="bg1"/>
                </a:solidFill>
              </a:rPr>
              <a:t>5 ns square pulse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242D0-1F0F-632C-E395-3E9A07F0838D}"/>
              </a:ext>
            </a:extLst>
          </p:cNvPr>
          <p:cNvSpPr txBox="1"/>
          <p:nvPr/>
        </p:nvSpPr>
        <p:spPr>
          <a:xfrm>
            <a:off x="7167340" y="4213874"/>
            <a:ext cx="1701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20 ns sweep</a:t>
            </a:r>
          </a:p>
          <a:p>
            <a:r>
              <a:rPr lang="en-US" sz="1400" dirty="0">
                <a:solidFill>
                  <a:schemeClr val="bg1"/>
                </a:solidFill>
              </a:rPr>
              <a:t>10 ns square pulse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BB80CD-634C-70A9-F1F2-9A0F27DEE405}"/>
              </a:ext>
            </a:extLst>
          </p:cNvPr>
          <p:cNvCxnSpPr/>
          <p:nvPr/>
        </p:nvCxnSpPr>
        <p:spPr>
          <a:xfrm>
            <a:off x="1116592" y="1866942"/>
            <a:ext cx="762000" cy="8082"/>
          </a:xfrm>
          <a:prstGeom prst="straightConnector1">
            <a:avLst/>
          </a:prstGeom>
          <a:ln w="28575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9419A8-C557-CDDA-EFB7-E781DD828858}"/>
              </a:ext>
            </a:extLst>
          </p:cNvPr>
          <p:cNvSpPr txBox="1"/>
          <p:nvPr/>
        </p:nvSpPr>
        <p:spPr>
          <a:xfrm>
            <a:off x="848146" y="1887685"/>
            <a:ext cx="137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4.99 ± 0.02 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ADA66-7B98-F992-E1DE-196750E7A0C9}"/>
              </a:ext>
            </a:extLst>
          </p:cNvPr>
          <p:cNvSpPr txBox="1"/>
          <p:nvPr/>
        </p:nvSpPr>
        <p:spPr>
          <a:xfrm>
            <a:off x="6340492" y="1899526"/>
            <a:ext cx="126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9.37± 0.02 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E212AC-982C-8A14-2C65-D092A9BB16E0}"/>
              </a:ext>
            </a:extLst>
          </p:cNvPr>
          <p:cNvCxnSpPr>
            <a:cxnSpLocks/>
          </p:cNvCxnSpPr>
          <p:nvPr/>
        </p:nvCxnSpPr>
        <p:spPr>
          <a:xfrm>
            <a:off x="6315637" y="1864708"/>
            <a:ext cx="1291895" cy="10316"/>
          </a:xfrm>
          <a:prstGeom prst="straightConnector1">
            <a:avLst/>
          </a:prstGeom>
          <a:ln w="28575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8C8A9D-BA37-58A9-84F8-8BBF730738A9}"/>
              </a:ext>
            </a:extLst>
          </p:cNvPr>
          <p:cNvSpPr txBox="1"/>
          <p:nvPr/>
        </p:nvSpPr>
        <p:spPr>
          <a:xfrm>
            <a:off x="34212" y="500599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calculated using 13 runs available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0DF99-F38F-AC97-475D-18056200B4D6}"/>
              </a:ext>
            </a:extLst>
          </p:cNvPr>
          <p:cNvSpPr txBox="1"/>
          <p:nvPr/>
        </p:nvSpPr>
        <p:spPr>
          <a:xfrm>
            <a:off x="5410200" y="500115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Uncertainties calculated using 45 runs</a:t>
            </a:r>
          </a:p>
        </p:txBody>
      </p:sp>
    </p:spTree>
    <p:extLst>
      <p:ext uri="{BB962C8B-B14F-4D97-AF65-F5344CB8AC3E}">
        <p14:creationId xmlns:p14="http://schemas.microsoft.com/office/powerpoint/2010/main" val="21329406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CHECK" val="0"/>
  <p:tag name="ARTICULATE_PROJECT_OPEN" val="0"/>
</p:tagLst>
</file>

<file path=ppt/theme/theme1.xml><?xml version="1.0" encoding="utf-8"?>
<a:theme xmlns:a="http://schemas.openxmlformats.org/drawingml/2006/main" name="Blank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53961C16-C47E-6445-91C8-84398CB5BB82}" vid="{7F8D78D9-5F35-0B4F-8E84-1069B65398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19733</TotalTime>
  <Words>1207</Words>
  <Application>Microsoft Macintosh PowerPoint</Application>
  <PresentationFormat>On-screen Show (4:3)</PresentationFormat>
  <Paragraphs>207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 Math</vt:lpstr>
      <vt:lpstr>Blank</vt:lpstr>
      <vt:lpstr>VISAR Calibration</vt:lpstr>
      <vt:lpstr>Flowchart of the dewarp procedure</vt:lpstr>
      <vt:lpstr>Results of the dewarp procedure on the spatio-temporal calibration image</vt:lpstr>
      <vt:lpstr>Polynomial fits to the columns and rows of the calibration image</vt:lpstr>
      <vt:lpstr>Improvement on the previous dewarp calibration file</vt:lpstr>
      <vt:lpstr>Calibration time axis for 20 ns sweep window</vt:lpstr>
      <vt:lpstr>Temporal jitter</vt:lpstr>
      <vt:lpstr>Calibration sweep window delay for 20 ns sweep window</vt:lpstr>
      <vt:lpstr>Dipole pulse duration measured using the fiducial on KEPLER2</vt:lpstr>
      <vt:lpstr>Summary time calibration 20 ns sweep window</vt:lpstr>
      <vt:lpstr>Summary time calibration 50 ns sweep window</vt:lpstr>
      <vt:lpstr>Summary time calibration 10 ns sweep window</vt:lpstr>
      <vt:lpstr>Spatial calibration</vt:lpstr>
      <vt:lpstr>Example of single shock on silicon </vt:lpstr>
      <vt:lpstr>Velocity history single shock on silicon</vt:lpstr>
      <vt:lpstr>Velocity history double shock on silicon</vt:lpstr>
      <vt:lpstr>Impact of down-sampling VISAR images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 Descamps</dc:creator>
  <cp:lastModifiedBy>Adrien Descamps</cp:lastModifiedBy>
  <cp:revision>54</cp:revision>
  <dcterms:created xsi:type="dcterms:W3CDTF">2023-07-19T14:43:58Z</dcterms:created>
  <dcterms:modified xsi:type="dcterms:W3CDTF">2023-10-30T10:11:58Z</dcterms:modified>
</cp:coreProperties>
</file>